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8" r:id="rId2"/>
    <p:sldId id="259" r:id="rId3"/>
    <p:sldId id="265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3" r:id="rId20"/>
    <p:sldId id="264" r:id="rId21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5322"/>
  </p:normalViewPr>
  <p:slideViewPr>
    <p:cSldViewPr snapToGrid="0" snapToObjects="1">
      <p:cViewPr varScale="1">
        <p:scale>
          <a:sx n="32" d="100"/>
          <a:sy n="32" d="100"/>
        </p:scale>
        <p:origin x="1752" y="176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196B-EA91-9C4A-AEE2-D6DB858FBA6A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651C-DD1C-8947-AE96-AD64CDA4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6318-594A-B640-AAB2-F5E05B0E1F11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228815E-F7C6-B34D-9B5D-8B6F880345CB}"/>
              </a:ext>
            </a:extLst>
          </p:cNvPr>
          <p:cNvSpPr/>
          <p:nvPr/>
        </p:nvSpPr>
        <p:spPr>
          <a:xfrm rot="892109">
            <a:off x="3731470" y="4276034"/>
            <a:ext cx="25911544" cy="15723139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3FE4-F3D5-4D4F-9C81-AFB74385401D}"/>
              </a:ext>
            </a:extLst>
          </p:cNvPr>
          <p:cNvSpPr txBox="1"/>
          <p:nvPr/>
        </p:nvSpPr>
        <p:spPr>
          <a:xfrm>
            <a:off x="1132115" y="957942"/>
            <a:ext cx="1197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Data Flow – the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B0F57-E9D1-4747-B833-7A474DB4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8" y="9520124"/>
            <a:ext cx="5060317" cy="536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46A2D-744A-5A4C-931F-690E3533052D}"/>
              </a:ext>
            </a:extLst>
          </p:cNvPr>
          <p:cNvSpPr txBox="1"/>
          <p:nvPr/>
        </p:nvSpPr>
        <p:spPr>
          <a:xfrm>
            <a:off x="11930747" y="7350023"/>
            <a:ext cx="928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SQL Database</a:t>
            </a:r>
          </a:p>
          <a:p>
            <a:pPr algn="ctr"/>
            <a:r>
              <a:rPr lang="en-US" sz="7200" dirty="0"/>
              <a:t>Structured data storage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0158B-A74B-1C45-83EA-70E03FF247AF}"/>
              </a:ext>
            </a:extLst>
          </p:cNvPr>
          <p:cNvGrpSpPr/>
          <p:nvPr/>
        </p:nvGrpSpPr>
        <p:grpSpPr>
          <a:xfrm>
            <a:off x="8645593" y="15787158"/>
            <a:ext cx="7680260" cy="6221179"/>
            <a:chOff x="8645593" y="15787158"/>
            <a:chExt cx="7680260" cy="62211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55F16-EFC3-F343-9A58-BBC0D4EDD2D5}"/>
                </a:ext>
              </a:extLst>
            </p:cNvPr>
            <p:cNvSpPr txBox="1"/>
            <p:nvPr/>
          </p:nvSpPr>
          <p:spPr>
            <a:xfrm>
              <a:off x="8645593" y="15787158"/>
              <a:ext cx="7680260" cy="3757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Shiny Website </a:t>
              </a:r>
            </a:p>
            <a:p>
              <a:r>
                <a:rPr lang="en-US" sz="7200" i="1" dirty="0"/>
                <a:t>Public</a:t>
              </a:r>
              <a:r>
                <a:rPr lang="en-US" sz="7200" dirty="0"/>
                <a:t> data query</a:t>
              </a:r>
            </a:p>
            <a:p>
              <a:endParaRPr lang="en-US" sz="7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4991F-9DE5-0641-B652-547DBDD2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107" y="18675509"/>
              <a:ext cx="4601293" cy="33328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DF92B-6CA5-BE40-8540-482539017F69}"/>
              </a:ext>
            </a:extLst>
          </p:cNvPr>
          <p:cNvGrpSpPr/>
          <p:nvPr/>
        </p:nvGrpSpPr>
        <p:grpSpPr>
          <a:xfrm>
            <a:off x="1535077" y="4736719"/>
            <a:ext cx="11168361" cy="5774245"/>
            <a:chOff x="1535077" y="4736719"/>
            <a:chExt cx="11168361" cy="57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192AC-947A-C045-B2D3-20B16938A6FE}"/>
                </a:ext>
              </a:extLst>
            </p:cNvPr>
            <p:cNvSpPr txBox="1"/>
            <p:nvPr/>
          </p:nvSpPr>
          <p:spPr>
            <a:xfrm>
              <a:off x="1535077" y="4736719"/>
              <a:ext cx="11168361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Tablet/Phone Application</a:t>
              </a:r>
            </a:p>
            <a:p>
              <a:r>
                <a:rPr lang="en-US" sz="7200" dirty="0"/>
                <a:t>Data collection/input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3AF789-8792-0E44-94A8-A4380FE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4" t="-784" r="24444" b="4679"/>
            <a:stretch/>
          </p:blipFill>
          <p:spPr>
            <a:xfrm>
              <a:off x="3031447" y="7145459"/>
              <a:ext cx="3373981" cy="33655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A9E4A-35D5-4944-AA8D-37ACBB1A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5" t="25918" r="31929" b="17693"/>
            <a:stretch/>
          </p:blipFill>
          <p:spPr>
            <a:xfrm>
              <a:off x="6313009" y="7523087"/>
              <a:ext cx="3018020" cy="28941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C551-1594-4341-BEC6-94640DB5FF75}"/>
              </a:ext>
            </a:extLst>
          </p:cNvPr>
          <p:cNvGrpSpPr/>
          <p:nvPr/>
        </p:nvGrpSpPr>
        <p:grpSpPr>
          <a:xfrm>
            <a:off x="23496273" y="10598050"/>
            <a:ext cx="8269734" cy="7329342"/>
            <a:chOff x="23496273" y="10598050"/>
            <a:chExt cx="8269734" cy="7329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2F66B-CC49-DA40-B4FA-EEC30665C6B3}"/>
                </a:ext>
              </a:extLst>
            </p:cNvPr>
            <p:cNvSpPr txBox="1"/>
            <p:nvPr/>
          </p:nvSpPr>
          <p:spPr>
            <a:xfrm>
              <a:off x="23496273" y="10598050"/>
              <a:ext cx="826973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Modeling Team</a:t>
              </a:r>
            </a:p>
            <a:p>
              <a:r>
                <a:rPr lang="en-US" sz="7200" i="1" dirty="0"/>
                <a:t>Private</a:t>
              </a:r>
              <a:r>
                <a:rPr lang="en-US" sz="7200" dirty="0"/>
                <a:t> data query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A5E522-D40A-CB48-AE5E-B0FE3FB0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7360" y="13383550"/>
              <a:ext cx="5760943" cy="454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8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>
            <a:off x="23126228" y="10603605"/>
            <a:ext cx="912" cy="9468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39616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913442" y="18772782"/>
            <a:ext cx="710771" cy="400110"/>
            <a:chOff x="6913442" y="18772782"/>
            <a:chExt cx="710771" cy="40011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0473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7119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343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272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7509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90753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9373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9036"/>
              </p:ext>
            </p:extLst>
          </p:nvPr>
        </p:nvGraphicFramePr>
        <p:xfrm>
          <a:off x="23149788" y="9439784"/>
          <a:ext cx="3225009" cy="249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96155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5453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F0EF2-13AA-1641-BB59-864F7A0380BF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-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A7F3-9C91-3840-BB63-0B0DBC33485F}"/>
              </a:ext>
            </a:extLst>
          </p:cNvPr>
          <p:cNvSpPr txBox="1"/>
          <p:nvPr/>
        </p:nvSpPr>
        <p:spPr>
          <a:xfrm>
            <a:off x="2438399" y="3914923"/>
            <a:ext cx="28825372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 in SQL database.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database onto server for public access.</a:t>
            </a:r>
          </a:p>
        </p:txBody>
      </p:sp>
    </p:spTree>
    <p:extLst>
      <p:ext uri="{BB962C8B-B14F-4D97-AF65-F5344CB8AC3E}">
        <p14:creationId xmlns:p14="http://schemas.microsoft.com/office/powerpoint/2010/main" val="35441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EA60-D2CA-AC4C-9384-E4B36D1D7300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– Principles &amp;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EA1F-EF4B-7540-B593-6164BBFA07FC}"/>
              </a:ext>
            </a:extLst>
          </p:cNvPr>
          <p:cNvSpPr txBox="1"/>
          <p:nvPr/>
        </p:nvSpPr>
        <p:spPr>
          <a:xfrm>
            <a:off x="2438399" y="3784294"/>
            <a:ext cx="28825372" cy="823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Data are organized in tables.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Centralized storage permitting fast retrieval of data with custom queries.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Flexible structure to accommodate medium term foreseeable changes. 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Size is a concern and data types should be chosen carefully.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Should minimize input errors.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EB344-A5FC-D24C-AEEC-8EF8F138D156}"/>
              </a:ext>
            </a:extLst>
          </p:cNvPr>
          <p:cNvGrpSpPr/>
          <p:nvPr/>
        </p:nvGrpSpPr>
        <p:grpSpPr>
          <a:xfrm>
            <a:off x="4397827" y="13662792"/>
            <a:ext cx="12845143" cy="5726041"/>
            <a:chOff x="4397827" y="8901245"/>
            <a:chExt cx="12845143" cy="5726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F336-46AD-1544-8523-055343841E2B}"/>
                </a:ext>
              </a:extLst>
            </p:cNvPr>
            <p:cNvSpPr txBox="1"/>
            <p:nvPr/>
          </p:nvSpPr>
          <p:spPr>
            <a:xfrm>
              <a:off x="4397827" y="10030283"/>
              <a:ext cx="12845143" cy="45970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1112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Primary (</a:t>
              </a:r>
              <a:r>
                <a:rPr lang="en-US" sz="6600" dirty="0" err="1"/>
                <a:t>pk</a:t>
              </a:r>
              <a:r>
                <a:rPr lang="en-US" sz="6600" dirty="0"/>
                <a:t>) and foreign keys (</a:t>
              </a:r>
              <a:r>
                <a:rPr lang="en-US" sz="6600" dirty="0" err="1"/>
                <a:t>fk</a:t>
              </a:r>
              <a:r>
                <a:rPr lang="en-US" sz="6600" dirty="0"/>
                <a:t>)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Not null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Unique constraints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Check constraints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1B13D-1703-6F46-B7FD-5CFB87FBE559}"/>
                </a:ext>
              </a:extLst>
            </p:cNvPr>
            <p:cNvSpPr txBox="1"/>
            <p:nvPr/>
          </p:nvSpPr>
          <p:spPr>
            <a:xfrm>
              <a:off x="6487886" y="8901245"/>
              <a:ext cx="56605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7030A0"/>
                  </a:solidFill>
                </a:rPr>
                <a:t>Constraints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A2F3A-C322-3B45-B62F-1EE2F5B0D497}"/>
              </a:ext>
            </a:extLst>
          </p:cNvPr>
          <p:cNvGrpSpPr/>
          <p:nvPr/>
        </p:nvGrpSpPr>
        <p:grpSpPr>
          <a:xfrm>
            <a:off x="19485431" y="15749189"/>
            <a:ext cx="11234058" cy="3639644"/>
            <a:chOff x="17721945" y="10492223"/>
            <a:chExt cx="11234058" cy="36396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1749A-2978-1E4B-AE3C-6DB30952C341}"/>
                </a:ext>
              </a:extLst>
            </p:cNvPr>
            <p:cNvSpPr txBox="1"/>
            <p:nvPr/>
          </p:nvSpPr>
          <p:spPr>
            <a:xfrm>
              <a:off x="17721945" y="11782288"/>
              <a:ext cx="11234058" cy="23495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1112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Minimum number of tables 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Avoid redundancy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6E43B3-3BBB-864E-BD8D-587E84593AEA}"/>
                </a:ext>
              </a:extLst>
            </p:cNvPr>
            <p:cNvSpPr txBox="1"/>
            <p:nvPr/>
          </p:nvSpPr>
          <p:spPr>
            <a:xfrm>
              <a:off x="20269196" y="10492223"/>
              <a:ext cx="6466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accent6">
                      <a:lumMod val="50000"/>
                    </a:schemeClr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5461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13053160" y="12123164"/>
            <a:ext cx="3716790" cy="1890518"/>
            <a:chOff x="13321675" y="12123164"/>
            <a:chExt cx="3716790" cy="189051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8DEA411-43E2-7442-86BE-533E27CCF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1675" y="12123164"/>
              <a:ext cx="0" cy="90195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3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3D452496-FBDC-E34E-88FA-440B0657F246}"/>
              </a:ext>
            </a:extLst>
          </p:cNvPr>
          <p:cNvSpPr txBox="1"/>
          <p:nvPr/>
        </p:nvSpPr>
        <p:spPr>
          <a:xfrm>
            <a:off x="7088922" y="1330480"/>
            <a:ext cx="8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8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1347258" cy="6350868"/>
            <a:chOff x="16938072" y="5043342"/>
            <a:chExt cx="1347258" cy="64209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1183165" cy="6055944"/>
              <a:chOff x="16938072" y="5043342"/>
              <a:chExt cx="1183165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65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4130</TotalTime>
  <Words>15624</Words>
  <Application>Microsoft Macintosh PowerPoint</Application>
  <PresentationFormat>Custom</PresentationFormat>
  <Paragraphs>3033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Aurelie Poncet</cp:lastModifiedBy>
  <cp:revision>233</cp:revision>
  <cp:lastPrinted>2019-02-18T20:22:23Z</cp:lastPrinted>
  <dcterms:created xsi:type="dcterms:W3CDTF">2019-02-08T13:34:38Z</dcterms:created>
  <dcterms:modified xsi:type="dcterms:W3CDTF">2019-02-19T01:36:38Z</dcterms:modified>
</cp:coreProperties>
</file>